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notesMasterIdLst>
    <p:notesMasterId r:id="rId19"/>
  </p:notesMasterIdLst>
  <p:sldIdLst>
    <p:sldId id="358" r:id="rId2"/>
    <p:sldId id="376" r:id="rId3"/>
    <p:sldId id="377" r:id="rId4"/>
    <p:sldId id="378" r:id="rId5"/>
    <p:sldId id="379" r:id="rId6"/>
    <p:sldId id="380" r:id="rId7"/>
    <p:sldId id="381" r:id="rId8"/>
    <p:sldId id="383" r:id="rId9"/>
    <p:sldId id="385" r:id="rId10"/>
    <p:sldId id="388" r:id="rId11"/>
    <p:sldId id="389" r:id="rId12"/>
    <p:sldId id="390" r:id="rId13"/>
    <p:sldId id="391" r:id="rId14"/>
    <p:sldId id="392" r:id="rId15"/>
    <p:sldId id="387" r:id="rId16"/>
    <p:sldId id="395" r:id="rId17"/>
    <p:sldId id="326" r:id="rId18"/>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24" autoAdjust="0"/>
    <p:restoredTop sz="94660"/>
  </p:normalViewPr>
  <p:slideViewPr>
    <p:cSldViewPr snapToGrid="0">
      <p:cViewPr varScale="1">
        <p:scale>
          <a:sx n="113" d="100"/>
          <a:sy n="113" d="100"/>
        </p:scale>
        <p:origin x="510" y="102"/>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6B641A7-CB91-4ED3-816A-70E90110DD91}" type="datetimeFigureOut">
              <a:rPr lang="en-US" smtClean="0"/>
              <a:pPr/>
              <a:t>5/29/2024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42CC985-A42A-4542-9693-57CE87A9CA51}" type="slidenum">
              <a:rPr lang="en-US" smtClean="0"/>
              <a:pPr/>
              <a:t>‹#›</a:t>
            </a:fld>
            <a:endParaRPr lang="en-US"/>
          </a:p>
        </p:txBody>
      </p:sp>
    </p:spTree>
    <p:extLst>
      <p:ext uri="{BB962C8B-B14F-4D97-AF65-F5344CB8AC3E}">
        <p14:creationId xmlns:p14="http://schemas.microsoft.com/office/powerpoint/2010/main" val="100202071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16934" y="0"/>
            <a:ext cx="12231160" cy="6856214"/>
            <a:chOff x="-16934" y="0"/>
            <a:chExt cx="12231160" cy="6856214"/>
          </a:xfrm>
        </p:grpSpPr>
        <p:pic>
          <p:nvPicPr>
            <p:cNvPr id="16" name="Picture 15" descr="HD-PanelTitleR1.pn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6" name="Rectangle 25"/>
            <p:cNvSpPr/>
            <p:nvPr/>
          </p:nvSpPr>
          <p:spPr>
            <a:xfrm>
              <a:off x="2328332" y="1540931"/>
              <a:ext cx="7543802" cy="3835401"/>
            </a:xfrm>
            <a:prstGeom prst="rect">
              <a:avLst/>
            </a:prstGeom>
            <a:noFill/>
            <a:ln w="15875">
              <a:miter lim="800000"/>
            </a:ln>
          </p:spPr>
          <p:style>
            <a:lnRef idx="1">
              <a:schemeClr val="accent1"/>
            </a:lnRef>
            <a:fillRef idx="3">
              <a:schemeClr val="accent1"/>
            </a:fillRef>
            <a:effectRef idx="2">
              <a:schemeClr val="accent1"/>
            </a:effectRef>
            <a:fontRef idx="minor">
              <a:schemeClr val="lt1"/>
            </a:fontRef>
          </p:style>
        </p:sp>
        <p:pic>
          <p:nvPicPr>
            <p:cNvPr id="17" name="Picture 16" descr="HDRibbonTitle-UniformTrim.png"/>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16934" y="3147609"/>
              <a:ext cx="2478024" cy="612648"/>
            </a:xfrm>
            <a:prstGeom prst="rect">
              <a:avLst/>
            </a:prstGeom>
          </p:spPr>
        </p:pic>
        <p:pic>
          <p:nvPicPr>
            <p:cNvPr id="20" name="Picture 19" descr="HDRibbonTitle-UniformTrim.png"/>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9736202" y="3147609"/>
              <a:ext cx="2478024" cy="612648"/>
            </a:xfrm>
            <a:prstGeom prst="rect">
              <a:avLst/>
            </a:prstGeom>
          </p:spPr>
        </p:pic>
      </p:grpSp>
      <p:sp>
        <p:nvSpPr>
          <p:cNvPr id="2" name="Title 1"/>
          <p:cNvSpPr>
            <a:spLocks noGrp="1"/>
          </p:cNvSpPr>
          <p:nvPr>
            <p:ph type="ctrTitle"/>
          </p:nvPr>
        </p:nvSpPr>
        <p:spPr>
          <a:xfrm>
            <a:off x="2692398" y="1871131"/>
            <a:ext cx="6815669" cy="1515533"/>
          </a:xfrm>
        </p:spPr>
        <p:txBody>
          <a:bodyPr anchor="b">
            <a:noAutofit/>
          </a:bodyPr>
          <a:lstStyle>
            <a:lvl1pPr algn="ctr">
              <a:defRPr sz="5400">
                <a:effectLst/>
              </a:defRPr>
            </a:lvl1pPr>
          </a:lstStyle>
          <a:p>
            <a:r>
              <a:rPr lang="en-US"/>
              <a:t>Click to edit Master title style</a:t>
            </a:r>
            <a:endParaRPr lang="en-US" dirty="0"/>
          </a:p>
        </p:txBody>
      </p:sp>
      <p:sp>
        <p:nvSpPr>
          <p:cNvPr id="3" name="Subtitle 2"/>
          <p:cNvSpPr>
            <a:spLocks noGrp="1"/>
          </p:cNvSpPr>
          <p:nvPr>
            <p:ph type="subTitle" idx="1"/>
          </p:nvPr>
        </p:nvSpPr>
        <p:spPr>
          <a:xfrm>
            <a:off x="2692398" y="3657597"/>
            <a:ext cx="6815669" cy="1320802"/>
          </a:xfrm>
        </p:spPr>
        <p:txBody>
          <a:bodyPr anchor="t">
            <a:normAutofit/>
          </a:bodyPr>
          <a:lstStyle>
            <a:lvl1pPr marL="0" indent="0" algn="ctr">
              <a:buNone/>
              <a:defRPr sz="21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a:xfrm>
            <a:off x="7983232" y="5037663"/>
            <a:ext cx="897467" cy="279400"/>
          </a:xfrm>
        </p:spPr>
        <p:txBody>
          <a:bodyPr/>
          <a:lstStyle/>
          <a:p>
            <a:fld id="{8ED89BD2-8711-4E55-ABB5-29C1E186740A}" type="datetimeFigureOut">
              <a:rPr lang="en-US" smtClean="0"/>
              <a:pPr/>
              <a:t>5/29/2024</a:t>
            </a:fld>
            <a:endParaRPr lang="en-US"/>
          </a:p>
        </p:txBody>
      </p:sp>
      <p:sp>
        <p:nvSpPr>
          <p:cNvPr id="5" name="Footer Placeholder 4"/>
          <p:cNvSpPr>
            <a:spLocks noGrp="1"/>
          </p:cNvSpPr>
          <p:nvPr>
            <p:ph type="ftr" sz="quarter" idx="11"/>
          </p:nvPr>
        </p:nvSpPr>
        <p:spPr>
          <a:xfrm>
            <a:off x="2692397" y="5037663"/>
            <a:ext cx="5214635" cy="279400"/>
          </a:xfrm>
        </p:spPr>
        <p:txBody>
          <a:bodyPr/>
          <a:lstStyle/>
          <a:p>
            <a:endParaRPr lang="en-US"/>
          </a:p>
        </p:txBody>
      </p:sp>
      <p:sp>
        <p:nvSpPr>
          <p:cNvPr id="6" name="Slide Number Placeholder 5"/>
          <p:cNvSpPr>
            <a:spLocks noGrp="1"/>
          </p:cNvSpPr>
          <p:nvPr>
            <p:ph type="sldNum" sz="quarter" idx="12"/>
          </p:nvPr>
        </p:nvSpPr>
        <p:spPr>
          <a:xfrm>
            <a:off x="8956900" y="5037663"/>
            <a:ext cx="551167" cy="279400"/>
          </a:xfrm>
        </p:spPr>
        <p:txBody>
          <a:bodyPr/>
          <a:lstStyle/>
          <a:p>
            <a:fld id="{967DE26C-328D-42C7-BD20-8C9B0D574CAD}" type="slidenum">
              <a:rPr lang="en-US" smtClean="0"/>
              <a:pPr/>
              <a:t>‹#›</a:t>
            </a:fld>
            <a:endParaRPr lang="en-US"/>
          </a:p>
        </p:txBody>
      </p:sp>
      <p:cxnSp>
        <p:nvCxnSpPr>
          <p:cNvPr id="15" name="Straight Connector 14"/>
          <p:cNvCxnSpPr/>
          <p:nvPr/>
        </p:nvCxnSpPr>
        <p:spPr>
          <a:xfrm>
            <a:off x="2692399" y="3522131"/>
            <a:ext cx="6815668" cy="0"/>
          </a:xfrm>
          <a:prstGeom prst="line">
            <a:avLst/>
          </a:prstGeom>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421495974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95401" y="4815415"/>
            <a:ext cx="9609666" cy="566738"/>
          </a:xfrm>
        </p:spPr>
        <p:txBody>
          <a:bodyPr anchor="b">
            <a:normAutofit/>
          </a:bodyPr>
          <a:lstStyle>
            <a:lvl1pPr algn="ctr">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1041427" y="1041399"/>
            <a:ext cx="10105972" cy="3335869"/>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1295401" y="5382153"/>
            <a:ext cx="9609666" cy="493712"/>
          </a:xfrm>
        </p:spPr>
        <p:txBody>
          <a:bodyPr>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8ED89BD2-8711-4E55-ABB5-29C1E186740A}" type="datetimeFigureOut">
              <a:rPr lang="en-US" smtClean="0"/>
              <a:pPr/>
              <a:t>5/29/2024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67DE26C-328D-42C7-BD20-8C9B0D574CAD}" type="slidenum">
              <a:rPr lang="en-US" smtClean="0"/>
              <a:pPr/>
              <a:t>‹#›</a:t>
            </a:fld>
            <a:endParaRPr lang="en-US"/>
          </a:p>
        </p:txBody>
      </p:sp>
    </p:spTree>
    <p:extLst>
      <p:ext uri="{BB962C8B-B14F-4D97-AF65-F5344CB8AC3E}">
        <p14:creationId xmlns:p14="http://schemas.microsoft.com/office/powerpoint/2010/main" val="361654208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303868" y="982132"/>
            <a:ext cx="9592732" cy="2954868"/>
          </a:xfrm>
        </p:spPr>
        <p:txBody>
          <a:bodyPr anchor="ctr">
            <a:normAutofit/>
          </a:bodyPr>
          <a:lstStyle>
            <a:lvl1pPr algn="ctr">
              <a:defRPr sz="3200" b="0" cap="none"/>
            </a:lvl1pPr>
          </a:lstStyle>
          <a:p>
            <a:r>
              <a:rPr lang="en-US"/>
              <a:t>Click to edit Master title style</a:t>
            </a:r>
            <a:endParaRPr lang="en-US" dirty="0"/>
          </a:p>
        </p:txBody>
      </p:sp>
      <p:sp>
        <p:nvSpPr>
          <p:cNvPr id="3" name="Text Placeholder 2"/>
          <p:cNvSpPr>
            <a:spLocks noGrp="1"/>
          </p:cNvSpPr>
          <p:nvPr>
            <p:ph type="body" idx="1"/>
          </p:nvPr>
        </p:nvSpPr>
        <p:spPr>
          <a:xfrm>
            <a:off x="1303868" y="4343399"/>
            <a:ext cx="9592732"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ED89BD2-8711-4E55-ABB5-29C1E186740A}" type="datetimeFigureOut">
              <a:rPr lang="en-US" smtClean="0"/>
              <a:pPr/>
              <a:t>5/29/2024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67DE26C-328D-42C7-BD20-8C9B0D574CAD}" type="slidenum">
              <a:rPr lang="en-US" smtClean="0"/>
              <a:pPr/>
              <a:t>‹#›</a:t>
            </a:fld>
            <a:endParaRPr lang="en-US"/>
          </a:p>
        </p:txBody>
      </p:sp>
      <p:cxnSp>
        <p:nvCxnSpPr>
          <p:cNvPr id="15" name="Straight Connector 14"/>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75558356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370668"/>
          </a:xfrm>
        </p:spPr>
        <p:txBody>
          <a:bodyPr anchor="ctr">
            <a:normAutofit/>
          </a:bodyPr>
          <a:lstStyle>
            <a:lvl1pPr algn="ctr">
              <a:defRPr sz="3200" b="0" cap="none">
                <a:solidFill>
                  <a:schemeClr val="tx1"/>
                </a:solidFill>
              </a:defRPr>
            </a:lvl1pPr>
          </a:lstStyle>
          <a:p>
            <a:r>
              <a:rPr lang="en-US"/>
              <a:t>Click to edit Master title style</a:t>
            </a:r>
            <a:endParaRPr lang="en-US" dirty="0"/>
          </a:p>
        </p:txBody>
      </p:sp>
      <p:sp>
        <p:nvSpPr>
          <p:cNvPr id="10" name="Text Placeholder 9"/>
          <p:cNvSpPr>
            <a:spLocks noGrp="1"/>
          </p:cNvSpPr>
          <p:nvPr>
            <p:ph type="body" sz="quarter" idx="13"/>
          </p:nvPr>
        </p:nvSpPr>
        <p:spPr>
          <a:xfrm>
            <a:off x="1674812" y="3352800"/>
            <a:ext cx="8839202" cy="584200"/>
          </a:xfrm>
        </p:spPr>
        <p:txBody>
          <a:bodyPr anchor="ctr">
            <a:normAutofit/>
          </a:bodyPr>
          <a:lstStyle>
            <a:lvl1pPr marL="0" indent="0" algn="r">
              <a:buFontTx/>
              <a:buNone/>
              <a:defRPr sz="20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1295401" y="4343399"/>
            <a:ext cx="9609666"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ED89BD2-8711-4E55-ABB5-29C1E186740A}" type="datetimeFigureOut">
              <a:rPr lang="en-US" smtClean="0"/>
              <a:pPr/>
              <a:t>5/29/2024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67DE26C-328D-42C7-BD20-8C9B0D574CAD}" type="slidenum">
              <a:rPr lang="en-US" smtClean="0"/>
              <a:pPr/>
              <a:t>‹#›</a:t>
            </a:fld>
            <a:endParaRPr lang="en-US"/>
          </a:p>
        </p:txBody>
      </p:sp>
      <p:sp>
        <p:nvSpPr>
          <p:cNvPr id="14" name="TextBox 13"/>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10600267" y="2827870"/>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19" name="Straight Connector 18"/>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25879248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295402" y="3308581"/>
            <a:ext cx="9609668" cy="1468800"/>
          </a:xfrm>
        </p:spPr>
        <p:txBody>
          <a:bodyPr anchor="b">
            <a:normAutofit/>
          </a:bodyPr>
          <a:lstStyle>
            <a:lvl1pPr algn="l">
              <a:defRPr sz="3200" b="0" cap="none"/>
            </a:lvl1pPr>
          </a:lstStyle>
          <a:p>
            <a:r>
              <a:rPr lang="en-US"/>
              <a:t>Click to edit Master title style</a:t>
            </a:r>
            <a:endParaRPr lang="en-US" dirty="0"/>
          </a:p>
        </p:txBody>
      </p:sp>
      <p:sp>
        <p:nvSpPr>
          <p:cNvPr id="3" name="Text Placeholder 2"/>
          <p:cNvSpPr>
            <a:spLocks noGrp="1"/>
          </p:cNvSpPr>
          <p:nvPr>
            <p:ph type="body" idx="1"/>
          </p:nvPr>
        </p:nvSpPr>
        <p:spPr>
          <a:xfrm>
            <a:off x="1295401" y="4777381"/>
            <a:ext cx="9609668" cy="860400"/>
          </a:xfrm>
        </p:spPr>
        <p:txBody>
          <a:bodyPr anchor="t">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ED89BD2-8711-4E55-ABB5-29C1E186740A}" type="datetimeFigureOut">
              <a:rPr lang="en-US" smtClean="0"/>
              <a:pPr/>
              <a:t>5/29/2024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67DE26C-328D-42C7-BD20-8C9B0D574CAD}" type="slidenum">
              <a:rPr lang="en-US" smtClean="0"/>
              <a:pPr/>
              <a:t>‹#›</a:t>
            </a:fld>
            <a:endParaRPr lang="en-US"/>
          </a:p>
        </p:txBody>
      </p:sp>
    </p:spTree>
    <p:extLst>
      <p:ext uri="{BB962C8B-B14F-4D97-AF65-F5344CB8AC3E}">
        <p14:creationId xmlns:p14="http://schemas.microsoft.com/office/powerpoint/2010/main" val="407884632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243668"/>
          </a:xfrm>
        </p:spPr>
        <p:txBody>
          <a:bodyPr anchor="ctr">
            <a:normAutofit/>
          </a:bodyPr>
          <a:lstStyle>
            <a:lvl1pPr algn="ctr">
              <a:defRPr sz="3200" b="0" cap="none">
                <a:solidFill>
                  <a:schemeClr val="tx1"/>
                </a:solidFill>
              </a:defRPr>
            </a:lvl1pPr>
          </a:lstStyle>
          <a:p>
            <a:r>
              <a:rPr lang="en-US"/>
              <a:t>Click to edit Master title style</a:t>
            </a:r>
            <a:endParaRPr lang="en-US" dirty="0"/>
          </a:p>
        </p:txBody>
      </p:sp>
      <p:sp>
        <p:nvSpPr>
          <p:cNvPr id="23" name="Text Placeholder 2"/>
          <p:cNvSpPr>
            <a:spLocks noGrp="1"/>
          </p:cNvSpPr>
          <p:nvPr>
            <p:ph type="body" idx="13"/>
          </p:nvPr>
        </p:nvSpPr>
        <p:spPr>
          <a:xfrm>
            <a:off x="1295401" y="3639312"/>
            <a:ext cx="9609668" cy="886968"/>
          </a:xfrm>
        </p:spPr>
        <p:txBody>
          <a:bodyPr anchor="b">
            <a:normAutofit/>
          </a:bodyPr>
          <a:lstStyle>
            <a:lvl1pPr marL="0" indent="0" algn="l">
              <a:spcBef>
                <a:spcPts val="0"/>
              </a:spcBef>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3" name="Text Placeholder 2"/>
          <p:cNvSpPr>
            <a:spLocks noGrp="1"/>
          </p:cNvSpPr>
          <p:nvPr>
            <p:ph type="body" idx="1"/>
          </p:nvPr>
        </p:nvSpPr>
        <p:spPr>
          <a:xfrm>
            <a:off x="1295401" y="4529667"/>
            <a:ext cx="9609668" cy="13462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ED89BD2-8711-4E55-ABB5-29C1E186740A}" type="datetimeFigureOut">
              <a:rPr lang="en-US" smtClean="0"/>
              <a:pPr/>
              <a:t>5/29/2024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67DE26C-328D-42C7-BD20-8C9B0D574CAD}" type="slidenum">
              <a:rPr lang="en-US" smtClean="0"/>
              <a:pPr/>
              <a:t>‹#›</a:t>
            </a:fld>
            <a:endParaRPr lang="en-US"/>
          </a:p>
        </p:txBody>
      </p:sp>
      <p:sp>
        <p:nvSpPr>
          <p:cNvPr id="12" name="TextBox 11"/>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3" name="TextBox 12"/>
          <p:cNvSpPr txBox="1"/>
          <p:nvPr/>
        </p:nvSpPr>
        <p:spPr>
          <a:xfrm>
            <a:off x="10600267" y="259926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26" name="Straight Connector 25"/>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37979527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1295401" y="982132"/>
            <a:ext cx="9609666" cy="2243668"/>
          </a:xfrm>
        </p:spPr>
        <p:txBody>
          <a:bodyPr vert="horz" lIns="91440" tIns="45720" rIns="91440" bIns="45720" rtlCol="0" anchor="ctr">
            <a:normAutofit/>
          </a:bodyPr>
          <a:lstStyle>
            <a:lvl1pPr>
              <a:defRPr lang="en-US" b="0" dirty="0"/>
            </a:lvl1pPr>
          </a:lstStyle>
          <a:p>
            <a:pPr marL="0" lvl="0"/>
            <a:r>
              <a:rPr lang="en-US"/>
              <a:t>Click to edit Master title style</a:t>
            </a:r>
            <a:endParaRPr lang="en-US" dirty="0"/>
          </a:p>
        </p:txBody>
      </p:sp>
      <p:sp>
        <p:nvSpPr>
          <p:cNvPr id="20" name="Text Placeholder 2"/>
          <p:cNvSpPr>
            <a:spLocks noGrp="1"/>
          </p:cNvSpPr>
          <p:nvPr>
            <p:ph type="body" idx="13"/>
          </p:nvPr>
        </p:nvSpPr>
        <p:spPr>
          <a:xfrm>
            <a:off x="1295401" y="3630168"/>
            <a:ext cx="9609668" cy="841248"/>
          </a:xfrm>
        </p:spPr>
        <p:txBody>
          <a:bodyPr anchor="b">
            <a:normAutofit/>
          </a:bodyPr>
          <a:lstStyle>
            <a:lvl1pPr marL="0" indent="0" algn="l">
              <a:spcBef>
                <a:spcPts val="0"/>
              </a:spcBef>
              <a:buNone/>
              <a:defRPr sz="2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3" name="Text Placeholder 2"/>
          <p:cNvSpPr>
            <a:spLocks noGrp="1"/>
          </p:cNvSpPr>
          <p:nvPr>
            <p:ph type="body" idx="1"/>
          </p:nvPr>
        </p:nvSpPr>
        <p:spPr>
          <a:xfrm>
            <a:off x="1295400" y="4470399"/>
            <a:ext cx="9609670" cy="1405467"/>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ED89BD2-8711-4E55-ABB5-29C1E186740A}" type="datetimeFigureOut">
              <a:rPr lang="en-US" smtClean="0"/>
              <a:pPr/>
              <a:t>5/29/2024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67DE26C-328D-42C7-BD20-8C9B0D574CAD}" type="slidenum">
              <a:rPr lang="en-US" smtClean="0"/>
              <a:pPr/>
              <a:t>‹#›</a:t>
            </a:fld>
            <a:endParaRPr lang="en-US"/>
          </a:p>
        </p:txBody>
      </p:sp>
      <p:cxnSp>
        <p:nvCxnSpPr>
          <p:cNvPr id="15" name="Straight Connector 14"/>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54914589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ED89BD2-8711-4E55-ABB5-29C1E186740A}" type="datetimeFigureOut">
              <a:rPr lang="en-US" smtClean="0"/>
              <a:pPr/>
              <a:t>5/29/2024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67DE26C-328D-42C7-BD20-8C9B0D574CAD}" type="slidenum">
              <a:rPr lang="en-US" smtClean="0"/>
              <a:pPr/>
              <a:t>‹#›</a:t>
            </a:fld>
            <a:endParaRPr lang="en-US"/>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46251014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999356" y="982131"/>
            <a:ext cx="1890895" cy="4893735"/>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1295398" y="982132"/>
            <a:ext cx="7433025" cy="4893734"/>
          </a:xfrm>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ED89BD2-8711-4E55-ABB5-29C1E186740A}" type="datetimeFigureOut">
              <a:rPr lang="en-US" smtClean="0"/>
              <a:pPr/>
              <a:t>5/29/2024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67DE26C-328D-42C7-BD20-8C9B0D574CAD}" type="slidenum">
              <a:rPr lang="en-US" smtClean="0"/>
              <a:pPr/>
              <a:t>‹#›</a:t>
            </a:fld>
            <a:endParaRPr lang="en-US"/>
          </a:p>
        </p:txBody>
      </p:sp>
      <p:cxnSp>
        <p:nvCxnSpPr>
          <p:cNvPr id="14" name="Straight Connector 13"/>
          <p:cNvCxnSpPr/>
          <p:nvPr/>
        </p:nvCxnSpPr>
        <p:spPr>
          <a:xfrm>
            <a:off x="8863890" y="990600"/>
            <a:ext cx="0" cy="487680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10081196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cxnSp>
        <p:nvCxnSpPr>
          <p:cNvPr id="7" name="Straight Connector 6"/>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ED89BD2-8711-4E55-ABB5-29C1E186740A}" type="datetimeFigureOut">
              <a:rPr lang="en-US" smtClean="0"/>
              <a:pPr/>
              <a:t>5/29/2024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67DE26C-328D-42C7-BD20-8C9B0D574CAD}" type="slidenum">
              <a:rPr lang="en-US" smtClean="0"/>
              <a:pPr/>
              <a:t>‹#›</a:t>
            </a:fld>
            <a:endParaRPr lang="en-US"/>
          </a:p>
        </p:txBody>
      </p:sp>
    </p:spTree>
    <p:extLst>
      <p:ext uri="{BB962C8B-B14F-4D97-AF65-F5344CB8AC3E}">
        <p14:creationId xmlns:p14="http://schemas.microsoft.com/office/powerpoint/2010/main" val="16001418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015069" y="1752606"/>
            <a:ext cx="8158688" cy="1822514"/>
          </a:xfrm>
        </p:spPr>
        <p:txBody>
          <a:bodyPr anchor="b">
            <a:normAutofit/>
          </a:bodyPr>
          <a:lstStyle>
            <a:lvl1pPr algn="ctr">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2015067" y="3846051"/>
            <a:ext cx="8158690" cy="954547"/>
          </a:xfrm>
        </p:spPr>
        <p:txBody>
          <a:bodyPr anchor="t">
            <a:normAutofit/>
          </a:bodyPr>
          <a:lstStyle>
            <a:lvl1pPr marL="0" indent="0" algn="ctr">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ED89BD2-8711-4E55-ABB5-29C1E186740A}" type="datetimeFigureOut">
              <a:rPr lang="en-US" smtClean="0"/>
              <a:pPr/>
              <a:t>5/29/2024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67DE26C-328D-42C7-BD20-8C9B0D574CAD}" type="slidenum">
              <a:rPr lang="en-US" smtClean="0"/>
              <a:pPr/>
              <a:t>‹#›</a:t>
            </a:fld>
            <a:endParaRPr lang="en-US"/>
          </a:p>
        </p:txBody>
      </p:sp>
      <p:cxnSp>
        <p:nvCxnSpPr>
          <p:cNvPr id="16" name="Straight Connector 15"/>
          <p:cNvCxnSpPr/>
          <p:nvPr/>
        </p:nvCxnSpPr>
        <p:spPr>
          <a:xfrm>
            <a:off x="2012723" y="3710585"/>
            <a:ext cx="8163380"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76479321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cxnSp>
        <p:nvCxnSpPr>
          <p:cNvPr id="8" name="Straight Connector 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298448" y="2560320"/>
            <a:ext cx="4718304" cy="3310128"/>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81344" y="2560320"/>
            <a:ext cx="4718304" cy="3310128"/>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8ED89BD2-8711-4E55-ABB5-29C1E186740A}" type="datetimeFigureOut">
              <a:rPr lang="en-US" smtClean="0"/>
              <a:pPr/>
              <a:t>5/29/2024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67DE26C-328D-42C7-BD20-8C9B0D574CAD}" type="slidenum">
              <a:rPr lang="en-US" smtClean="0"/>
              <a:pPr/>
              <a:t>‹#›</a:t>
            </a:fld>
            <a:endParaRPr lang="en-US"/>
          </a:p>
        </p:txBody>
      </p:sp>
    </p:spTree>
    <p:extLst>
      <p:ext uri="{BB962C8B-B14F-4D97-AF65-F5344CB8AC3E}">
        <p14:creationId xmlns:p14="http://schemas.microsoft.com/office/powerpoint/2010/main" val="204257296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1295400" y="2658533"/>
            <a:ext cx="4718304" cy="576262"/>
          </a:xfrm>
        </p:spPr>
        <p:txBody>
          <a:bodyPr anchor="b">
            <a:noAutofit/>
          </a:bodyPr>
          <a:lstStyle>
            <a:lvl1pPr marL="0" indent="0">
              <a:spcBef>
                <a:spcPts val="672"/>
              </a:spcBef>
              <a:spcAft>
                <a:spcPts val="600"/>
              </a:spcAft>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295400" y="3243262"/>
            <a:ext cx="4718304" cy="2632605"/>
          </a:xfrm>
        </p:spPr>
        <p:txBody>
          <a:bodyPr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80670" y="2658533"/>
            <a:ext cx="4718304" cy="576262"/>
          </a:xfrm>
        </p:spPr>
        <p:txBody>
          <a:bodyPr anchor="b">
            <a:noAutofit/>
          </a:bodyPr>
          <a:lstStyle>
            <a:lvl1pPr marL="0" indent="0">
              <a:spcBef>
                <a:spcPts val="672"/>
              </a:spcBef>
              <a:spcAft>
                <a:spcPts val="600"/>
              </a:spcAft>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80670" y="3243262"/>
            <a:ext cx="4718304" cy="2632605"/>
          </a:xfrm>
        </p:spPr>
        <p:txBody>
          <a:bodyPr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8ED89BD2-8711-4E55-ABB5-29C1E186740A}" type="datetimeFigureOut">
              <a:rPr lang="en-US" smtClean="0"/>
              <a:pPr/>
              <a:t>5/29/2024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67DE26C-328D-42C7-BD20-8C9B0D574CAD}" type="slidenum">
              <a:rPr lang="en-US" smtClean="0"/>
              <a:pPr/>
              <a:t>‹#›</a:t>
            </a:fld>
            <a:endParaRPr lang="en-US"/>
          </a:p>
        </p:txBody>
      </p:sp>
      <p:cxnSp>
        <p:nvCxnSpPr>
          <p:cNvPr id="18" name="Straight Connector 1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52390698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8ED89BD2-8711-4E55-ABB5-29C1E186740A}" type="datetimeFigureOut">
              <a:rPr lang="en-US" smtClean="0"/>
              <a:pPr/>
              <a:t>5/29/2024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67DE26C-328D-42C7-BD20-8C9B0D574CAD}" type="slidenum">
              <a:rPr lang="en-US" smtClean="0"/>
              <a:pPr/>
              <a:t>‹#›</a:t>
            </a:fld>
            <a:endParaRPr lang="en-US"/>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410121856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ED89BD2-8711-4E55-ABB5-29C1E186740A}" type="datetimeFigureOut">
              <a:rPr lang="en-US" smtClean="0"/>
              <a:pPr/>
              <a:t>5/29/2024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67DE26C-328D-42C7-BD20-8C9B0D574CAD}" type="slidenum">
              <a:rPr lang="en-US" smtClean="0"/>
              <a:pPr/>
              <a:t>‹#›</a:t>
            </a:fld>
            <a:endParaRPr lang="en-US"/>
          </a:p>
        </p:txBody>
      </p:sp>
    </p:spTree>
    <p:extLst>
      <p:ext uri="{BB962C8B-B14F-4D97-AF65-F5344CB8AC3E}">
        <p14:creationId xmlns:p14="http://schemas.microsoft.com/office/powerpoint/2010/main" val="251491128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93811" y="1388534"/>
            <a:ext cx="3718455" cy="1371600"/>
          </a:xfrm>
        </p:spPr>
        <p:txBody>
          <a:bodyPr anchor="b">
            <a:normAutofit/>
          </a:bodyPr>
          <a:lstStyle>
            <a:lvl1pPr algn="ctr">
              <a:defRPr sz="2400" b="0"/>
            </a:lvl1pPr>
          </a:lstStyle>
          <a:p>
            <a:r>
              <a:rPr lang="en-US"/>
              <a:t>Click to edit Master title style</a:t>
            </a:r>
            <a:endParaRPr lang="en-US" dirty="0"/>
          </a:p>
        </p:txBody>
      </p:sp>
      <p:sp>
        <p:nvSpPr>
          <p:cNvPr id="3" name="Content Placeholder 2"/>
          <p:cNvSpPr>
            <a:spLocks noGrp="1"/>
          </p:cNvSpPr>
          <p:nvPr>
            <p:ph idx="1"/>
          </p:nvPr>
        </p:nvSpPr>
        <p:spPr>
          <a:xfrm>
            <a:off x="5418668" y="982131"/>
            <a:ext cx="5469466" cy="4893735"/>
          </a:xfrm>
        </p:spPr>
        <p:txBody>
          <a:bodyPr anchor="ct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293811" y="3031065"/>
            <a:ext cx="3718455" cy="2438404"/>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8ED89BD2-8711-4E55-ABB5-29C1E186740A}" type="datetimeFigureOut">
              <a:rPr lang="en-US" smtClean="0"/>
              <a:pPr/>
              <a:t>5/29/2024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67DE26C-328D-42C7-BD20-8C9B0D574CAD}" type="slidenum">
              <a:rPr lang="en-US" smtClean="0"/>
              <a:pPr/>
              <a:t>‹#›</a:t>
            </a:fld>
            <a:endParaRPr lang="en-US"/>
          </a:p>
        </p:txBody>
      </p:sp>
      <p:cxnSp>
        <p:nvCxnSpPr>
          <p:cNvPr id="16" name="Straight Connector 15"/>
          <p:cNvCxnSpPr/>
          <p:nvPr/>
        </p:nvCxnSpPr>
        <p:spPr>
          <a:xfrm>
            <a:off x="1396169" y="2912533"/>
            <a:ext cx="35144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6046361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95399" y="1883832"/>
            <a:ext cx="6241816" cy="1371600"/>
          </a:xfrm>
        </p:spPr>
        <p:txBody>
          <a:bodyPr anchor="b">
            <a:normAutofit/>
          </a:bodyPr>
          <a:lstStyle>
            <a:lvl1pPr algn="ctr">
              <a:defRPr sz="2800" b="0"/>
            </a:lvl1pPr>
          </a:lstStyle>
          <a:p>
            <a:r>
              <a:rPr lang="en-US"/>
              <a:t>Click to edit Master title style</a:t>
            </a:r>
            <a:endParaRPr lang="en-US" dirty="0"/>
          </a:p>
        </p:txBody>
      </p:sp>
      <p:sp>
        <p:nvSpPr>
          <p:cNvPr id="17" name="Picture Placeholder 2"/>
          <p:cNvSpPr>
            <a:spLocks noGrp="1" noChangeAspect="1"/>
          </p:cNvSpPr>
          <p:nvPr>
            <p:ph type="pic" idx="1"/>
          </p:nvPr>
        </p:nvSpPr>
        <p:spPr>
          <a:xfrm>
            <a:off x="8094831" y="1041400"/>
            <a:ext cx="3063347" cy="4775200"/>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1295399" y="3255432"/>
            <a:ext cx="6241816" cy="1828800"/>
          </a:xfrm>
        </p:spPr>
        <p:txBody>
          <a:bodyPr anchor="t">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8ED89BD2-8711-4E55-ABB5-29C1E186740A}" type="datetimeFigureOut">
              <a:rPr lang="en-US" smtClean="0"/>
              <a:pPr/>
              <a:t>5/29/2024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67DE26C-328D-42C7-BD20-8C9B0D574CAD}" type="slidenum">
              <a:rPr lang="en-US" smtClean="0"/>
              <a:pPr/>
              <a:t>‹#›</a:t>
            </a:fld>
            <a:endParaRPr lang="en-US"/>
          </a:p>
        </p:txBody>
      </p:sp>
    </p:spTree>
    <p:extLst>
      <p:ext uri="{BB962C8B-B14F-4D97-AF65-F5344CB8AC3E}">
        <p14:creationId xmlns:p14="http://schemas.microsoft.com/office/powerpoint/2010/main" val="136290963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3.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grpSp>
        <p:nvGrpSpPr>
          <p:cNvPr id="7" name="Group 6"/>
          <p:cNvGrpSpPr/>
          <p:nvPr/>
        </p:nvGrpSpPr>
        <p:grpSpPr>
          <a:xfrm>
            <a:off x="-15736" y="0"/>
            <a:ext cx="12229962" cy="6856214"/>
            <a:chOff x="-15736" y="0"/>
            <a:chExt cx="12229962" cy="6856214"/>
          </a:xfrm>
        </p:grpSpPr>
        <p:pic>
          <p:nvPicPr>
            <p:cNvPr id="8" name="Picture 7" descr="HD-PanelContent.png"/>
            <p:cNvPicPr>
              <a:picLocks noChangeAspect="1"/>
            </p:cNvPicPr>
            <p:nvPr/>
          </p:nvPicPr>
          <p:blipFill>
            <a:blip r:embed="rId19" cstate="print">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9" name="Rectangle 8"/>
            <p:cNvSpPr/>
            <p:nvPr/>
          </p:nvSpPr>
          <p:spPr>
            <a:xfrm>
              <a:off x="608012" y="609600"/>
              <a:ext cx="10972800" cy="5638800"/>
            </a:xfrm>
            <a:prstGeom prst="rect">
              <a:avLst/>
            </a:prstGeom>
            <a:noFill/>
            <a:ln w="15875" cap="flat">
              <a:miter lim="800000"/>
            </a:ln>
          </p:spPr>
          <p:style>
            <a:lnRef idx="1">
              <a:schemeClr val="accent1"/>
            </a:lnRef>
            <a:fillRef idx="3">
              <a:schemeClr val="accent1"/>
            </a:fillRef>
            <a:effectRef idx="2">
              <a:schemeClr val="accent1"/>
            </a:effectRef>
            <a:fontRef idx="minor">
              <a:schemeClr val="lt1"/>
            </a:fontRef>
          </p:style>
        </p:sp>
        <p:pic>
          <p:nvPicPr>
            <p:cNvPr id="10" name="Picture 9" descr="HDRibbonContent-UniformTrim.png"/>
            <p:cNvPicPr>
              <a:picLocks noChangeAspect="1"/>
            </p:cNvPicPr>
            <p:nvPr/>
          </p:nvPicPr>
          <p:blipFill rotWithShape="1">
            <a:blip r:embed="rId20" cstate="print">
              <a:extLst>
                <a:ext uri="{28A0092B-C50C-407E-A947-70E740481C1C}">
                  <a14:useLocalDpi xmlns:a14="http://schemas.microsoft.com/office/drawing/2010/main" val="0"/>
                </a:ext>
              </a:extLst>
            </a:blip>
            <a:srcRect/>
            <a:stretch/>
          </p:blipFill>
          <p:spPr>
            <a:xfrm>
              <a:off x="-15736" y="3153832"/>
              <a:ext cx="777240" cy="606425"/>
            </a:xfrm>
            <a:prstGeom prst="rect">
              <a:avLst/>
            </a:prstGeom>
          </p:spPr>
        </p:pic>
        <p:pic>
          <p:nvPicPr>
            <p:cNvPr id="11" name="Picture 10" descr="HDRibbonContent-UniformTrim.png"/>
            <p:cNvPicPr>
              <a:picLocks noChangeAspect="1"/>
            </p:cNvPicPr>
            <p:nvPr/>
          </p:nvPicPr>
          <p:blipFill rotWithShape="1">
            <a:blip r:embed="rId20" cstate="print">
              <a:extLst>
                <a:ext uri="{28A0092B-C50C-407E-A947-70E740481C1C}">
                  <a14:useLocalDpi xmlns:a14="http://schemas.microsoft.com/office/drawing/2010/main" val="0"/>
                </a:ext>
              </a:extLst>
            </a:blip>
            <a:srcRect/>
            <a:stretch/>
          </p:blipFill>
          <p:spPr>
            <a:xfrm>
              <a:off x="11436986" y="3153832"/>
              <a:ext cx="777240" cy="606425"/>
            </a:xfrm>
            <a:prstGeom prst="rect">
              <a:avLst/>
            </a:prstGeom>
          </p:spPr>
        </p:pic>
      </p:grpSp>
      <p:sp>
        <p:nvSpPr>
          <p:cNvPr id="2" name="Title Placeholder 1"/>
          <p:cNvSpPr>
            <a:spLocks noGrp="1"/>
          </p:cNvSpPr>
          <p:nvPr>
            <p:ph type="title"/>
          </p:nvPr>
        </p:nvSpPr>
        <p:spPr>
          <a:xfrm>
            <a:off x="1295402" y="982132"/>
            <a:ext cx="9601196" cy="1303867"/>
          </a:xfrm>
          <a:prstGeom prst="rect">
            <a:avLst/>
          </a:prstGeom>
          <a:effectLst/>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1295401" y="2556932"/>
            <a:ext cx="9601196" cy="3318936"/>
          </a:xfrm>
          <a:prstGeom prst="rect">
            <a:avLst/>
          </a:prstGeom>
        </p:spPr>
        <p:txBody>
          <a:bodyPr vert="horz" lIns="91440" tIns="45720" rIns="91440" bIns="45720" rtlCol="0"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677501" y="5969000"/>
            <a:ext cx="1600200"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8ED89BD2-8711-4E55-ABB5-29C1E186740A}" type="datetimeFigureOut">
              <a:rPr lang="en-US" smtClean="0"/>
              <a:pPr/>
              <a:t>5/29/2024</a:t>
            </a:fld>
            <a:endParaRPr lang="en-US"/>
          </a:p>
        </p:txBody>
      </p:sp>
      <p:sp>
        <p:nvSpPr>
          <p:cNvPr id="5" name="Footer Placeholder 4"/>
          <p:cNvSpPr>
            <a:spLocks noGrp="1"/>
          </p:cNvSpPr>
          <p:nvPr>
            <p:ph type="ftr" sz="quarter" idx="3"/>
          </p:nvPr>
        </p:nvSpPr>
        <p:spPr>
          <a:xfrm>
            <a:off x="1295401" y="5969000"/>
            <a:ext cx="7305900" cy="279400"/>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en-US"/>
          </a:p>
        </p:txBody>
      </p:sp>
      <p:sp>
        <p:nvSpPr>
          <p:cNvPr id="6" name="Slide Number Placeholder 5"/>
          <p:cNvSpPr>
            <a:spLocks noGrp="1"/>
          </p:cNvSpPr>
          <p:nvPr>
            <p:ph type="sldNum" sz="quarter" idx="4"/>
          </p:nvPr>
        </p:nvSpPr>
        <p:spPr>
          <a:xfrm>
            <a:off x="10353901" y="5969000"/>
            <a:ext cx="542697"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967DE26C-328D-42C7-BD20-8C9B0D574CAD}" type="slidenum">
              <a:rPr lang="en-US" smtClean="0"/>
              <a:pPr/>
              <a:t>‹#›</a:t>
            </a:fld>
            <a:endParaRPr lang="en-US"/>
          </a:p>
        </p:txBody>
      </p:sp>
    </p:spTree>
    <p:extLst>
      <p:ext uri="{BB962C8B-B14F-4D97-AF65-F5344CB8AC3E}">
        <p14:creationId xmlns:p14="http://schemas.microsoft.com/office/powerpoint/2010/main" val="101321259"/>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 id="2147483708" r:id="rId12"/>
    <p:sldLayoutId id="2147483709" r:id="rId13"/>
    <p:sldLayoutId id="2147483710" r:id="rId14"/>
    <p:sldLayoutId id="2147483711" r:id="rId15"/>
    <p:sldLayoutId id="2147483712" r:id="rId16"/>
    <p:sldLayoutId id="2147483713" r:id="rId17"/>
  </p:sldLayoutIdLst>
  <p:txStyles>
    <p:titleStyle>
      <a:lvl1pPr algn="ctr" defTabSz="457200" rtl="0" eaLnBrk="1" latinLnBrk="0" hangingPunct="1">
        <a:spcBef>
          <a:spcPct val="0"/>
        </a:spcBef>
        <a:buNone/>
        <a:defRPr sz="4400" kern="1200" cap="none">
          <a:ln w="3175" cmpd="sng">
            <a:noFill/>
          </a:ln>
          <a:solidFill>
            <a:schemeClr val="tx1">
              <a:lumMod val="85000"/>
              <a:lumOff val="15000"/>
            </a:schemeClr>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54CB27-8239-4545-8E89-1C2718E32895}"/>
              </a:ext>
            </a:extLst>
          </p:cNvPr>
          <p:cNvSpPr>
            <a:spLocks noGrp="1"/>
          </p:cNvSpPr>
          <p:nvPr>
            <p:ph type="title"/>
          </p:nvPr>
        </p:nvSpPr>
        <p:spPr>
          <a:xfrm>
            <a:off x="1234442" y="1634067"/>
            <a:ext cx="9601196" cy="4199466"/>
          </a:xfrm>
        </p:spPr>
        <p:txBody>
          <a:bodyPr>
            <a:normAutofit/>
          </a:bodyPr>
          <a:lstStyle/>
          <a:p>
            <a:r>
              <a:rPr lang="en-US" dirty="0"/>
              <a:t>THE MOST COMMON MEDICAL TERMS IN THE CONTEXT OF SPOKEN LANGUAGE -</a:t>
            </a:r>
            <a:br>
              <a:rPr lang="en-US" dirty="0"/>
            </a:br>
            <a:r>
              <a:rPr lang="en-US" dirty="0"/>
              <a:t>TRUTH AND FALSENESS</a:t>
            </a:r>
          </a:p>
        </p:txBody>
      </p:sp>
    </p:spTree>
    <p:extLst>
      <p:ext uri="{BB962C8B-B14F-4D97-AF65-F5344CB8AC3E}">
        <p14:creationId xmlns:p14="http://schemas.microsoft.com/office/powerpoint/2010/main" val="375372599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EE0C022C-255C-49E9-A85A-CE56D28B2E33}"/>
              </a:ext>
            </a:extLst>
          </p:cNvPr>
          <p:cNvSpPr>
            <a:spLocks noGrp="1"/>
          </p:cNvSpPr>
          <p:nvPr>
            <p:ph idx="1"/>
          </p:nvPr>
        </p:nvSpPr>
        <p:spPr/>
        <p:txBody>
          <a:bodyPr>
            <a:normAutofit fontScale="92500" lnSpcReduction="20000"/>
          </a:bodyPr>
          <a:lstStyle/>
          <a:p>
            <a:r>
              <a:rPr lang="en-US" dirty="0"/>
              <a:t>People often say when someone is not well: Take some brandy and you will feel better. Although this is known to be untrue, it is not the only misconception that has survived. </a:t>
            </a:r>
          </a:p>
          <a:p>
            <a:r>
              <a:rPr lang="en-US" dirty="0"/>
              <a:t>Despite the fact that medicine is developing and modernizing, some prejudices about traditional treatment remain.</a:t>
            </a:r>
          </a:p>
          <a:p>
            <a:r>
              <a:rPr lang="en-US" dirty="0"/>
              <a:t>A glass of red wine a day and a longer life awaits us - that's been the prevailing opinion for decades, but a study in Canada says otherwise. Although it contains a compound that reduces the risk of cancer and heart disease, red wine interferes with the effects of regular exercise, and we all know that physical activity has a beneficial effect on our body.</a:t>
            </a:r>
          </a:p>
        </p:txBody>
      </p:sp>
    </p:spTree>
    <p:extLst>
      <p:ext uri="{BB962C8B-B14F-4D97-AF65-F5344CB8AC3E}">
        <p14:creationId xmlns:p14="http://schemas.microsoft.com/office/powerpoint/2010/main" val="114373141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B2AC16D5-4D8E-4FDE-8617-752C143289A0}"/>
              </a:ext>
            </a:extLst>
          </p:cNvPr>
          <p:cNvSpPr>
            <a:spLocks noGrp="1"/>
          </p:cNvSpPr>
          <p:nvPr>
            <p:ph idx="1"/>
          </p:nvPr>
        </p:nvSpPr>
        <p:spPr/>
        <p:txBody>
          <a:bodyPr/>
          <a:lstStyle/>
          <a:p>
            <a:r>
              <a:rPr lang="en-US" dirty="0"/>
              <a:t>Saturated fatty acids have long been thought to be bad.</a:t>
            </a:r>
          </a:p>
          <a:p>
            <a:r>
              <a:rPr lang="en-US" dirty="0"/>
              <a:t>We used to think that they were fatal and harmful to health, science has shown that they are necessary. </a:t>
            </a:r>
          </a:p>
          <a:p>
            <a:r>
              <a:rPr lang="en-US" dirty="0"/>
              <a:t>They affect proper growth and development, prevention of cholesterol and other non-infectious diseases. They are found in olive oil, it is enough to eat five to six olives, they are found in butter, lard.</a:t>
            </a:r>
          </a:p>
        </p:txBody>
      </p:sp>
    </p:spTree>
    <p:extLst>
      <p:ext uri="{BB962C8B-B14F-4D97-AF65-F5344CB8AC3E}">
        <p14:creationId xmlns:p14="http://schemas.microsoft.com/office/powerpoint/2010/main" val="402611408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796D81B4-1AD1-4B69-B0A2-3F016E365672}"/>
              </a:ext>
            </a:extLst>
          </p:cNvPr>
          <p:cNvSpPr>
            <a:spLocks noGrp="1"/>
          </p:cNvSpPr>
          <p:nvPr>
            <p:ph idx="1"/>
          </p:nvPr>
        </p:nvSpPr>
        <p:spPr/>
        <p:txBody>
          <a:bodyPr>
            <a:normAutofit/>
          </a:bodyPr>
          <a:lstStyle/>
          <a:p>
            <a:r>
              <a:rPr lang="en-US" dirty="0"/>
              <a:t>If the old English proverb is to be believed - an apple a day protects your health. However, this claim is only partially true.</a:t>
            </a:r>
          </a:p>
          <a:p>
            <a:r>
              <a:rPr lang="en-US" dirty="0"/>
              <a:t>Previously, doctors advised as much exercise as possible, today they say that physical activity is a medicine that must be dosed.</a:t>
            </a:r>
          </a:p>
          <a:p>
            <a:r>
              <a:rPr lang="en-US" dirty="0"/>
              <a:t>People who have an excessive amount of exercise is overtraining syndrome - apart from being bad for the body and metabolism, it leads to chronic fatigue and work capacity. If the intensity is high, the consequences are injuries and acute and other cardiovascular disorders.</a:t>
            </a:r>
          </a:p>
        </p:txBody>
      </p:sp>
    </p:spTree>
    <p:extLst>
      <p:ext uri="{BB962C8B-B14F-4D97-AF65-F5344CB8AC3E}">
        <p14:creationId xmlns:p14="http://schemas.microsoft.com/office/powerpoint/2010/main" val="378259063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1F68D04-31EC-4CE5-8649-5FEF26C7F9E1}"/>
              </a:ext>
            </a:extLst>
          </p:cNvPr>
          <p:cNvSpPr>
            <a:spLocks noGrp="1"/>
          </p:cNvSpPr>
          <p:nvPr>
            <p:ph idx="1"/>
          </p:nvPr>
        </p:nvSpPr>
        <p:spPr/>
        <p:txBody>
          <a:bodyPr/>
          <a:lstStyle/>
          <a:p>
            <a:r>
              <a:rPr lang="en-US" dirty="0"/>
              <a:t>The view that removing moles is dangerous is refuted by the latest research and experience.</a:t>
            </a:r>
          </a:p>
          <a:p>
            <a:r>
              <a:rPr lang="en-US" dirty="0"/>
              <a:t>Traces of that misconception are still present today. Many are advised not to touch, and many are melanomas that need to be removed as soon as possible. And if it is recognized early, it will be cured.</a:t>
            </a:r>
          </a:p>
        </p:txBody>
      </p:sp>
    </p:spTree>
    <p:extLst>
      <p:ext uri="{BB962C8B-B14F-4D97-AF65-F5344CB8AC3E}">
        <p14:creationId xmlns:p14="http://schemas.microsoft.com/office/powerpoint/2010/main" val="45758179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ED6C8808-9D44-4592-9F37-B6A92B616958}"/>
              </a:ext>
            </a:extLst>
          </p:cNvPr>
          <p:cNvSpPr>
            <a:spLocks noGrp="1"/>
          </p:cNvSpPr>
          <p:nvPr>
            <p:ph idx="1"/>
          </p:nvPr>
        </p:nvSpPr>
        <p:spPr/>
        <p:txBody>
          <a:bodyPr>
            <a:normAutofit fontScale="85000" lnSpcReduction="20000"/>
          </a:bodyPr>
          <a:lstStyle/>
          <a:p>
            <a:r>
              <a:rPr lang="en-US" dirty="0"/>
              <a:t>Many misconceptions are associated with the so-called sunshine vitamin.</a:t>
            </a:r>
          </a:p>
          <a:p>
            <a:r>
              <a:rPr lang="en-US" dirty="0"/>
              <a:t>Because of vitamin D, sunbathing was recommended and some household lamps were used for a healthy and tanned complexion. In the 1980s, it was recognized that UV radiation, in addition to the synthesis of vitamin D, leads to skin cancer. Today, it is known that you don't need to sunbathe to synthesize vitamin D, but through food and a short time outside.</a:t>
            </a:r>
          </a:p>
          <a:p>
            <a:r>
              <a:rPr lang="en-US" dirty="0"/>
              <a:t>We have long gone beyond taking brandy instead of going to the dentist or doctor. </a:t>
            </a:r>
          </a:p>
          <a:p>
            <a:r>
              <a:rPr lang="en-US" dirty="0"/>
              <a:t>From prehistory to the present day, medicine has changed and developed, and with it the advice of doctors.</a:t>
            </a:r>
          </a:p>
          <a:p>
            <a:r>
              <a:rPr lang="en-US" dirty="0"/>
              <a:t>Thus, the same advice that was valid in the past can be useless and sometimes even harmful today.</a:t>
            </a:r>
          </a:p>
          <a:p>
            <a:endParaRPr lang="en-US" dirty="0"/>
          </a:p>
          <a:p>
            <a:endParaRPr lang="en-US" dirty="0"/>
          </a:p>
        </p:txBody>
      </p:sp>
    </p:spTree>
    <p:extLst>
      <p:ext uri="{BB962C8B-B14F-4D97-AF65-F5344CB8AC3E}">
        <p14:creationId xmlns:p14="http://schemas.microsoft.com/office/powerpoint/2010/main" val="63805425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1D2A9C9C-84B2-4AC6-B239-AC1F43CD14B8}"/>
              </a:ext>
            </a:extLst>
          </p:cNvPr>
          <p:cNvSpPr>
            <a:spLocks noGrp="1"/>
          </p:cNvSpPr>
          <p:nvPr>
            <p:ph idx="1"/>
          </p:nvPr>
        </p:nvSpPr>
        <p:spPr/>
        <p:txBody>
          <a:bodyPr>
            <a:normAutofit fontScale="92500" lnSpcReduction="20000"/>
          </a:bodyPr>
          <a:lstStyle/>
          <a:p>
            <a:pPr algn="just"/>
            <a:r>
              <a:rPr lang="en-US" dirty="0"/>
              <a:t>In the end, it is quite possible, perhaps even probable, that in this attempt we contribute somewhat to the abandonment of some established and yet wrong beliefs and to promote the somewhat forgotten principle according to which the true is always better than the false, no matter how much we may like that lie to our hearts. grew up, and found themselves in error on some of the questions. </a:t>
            </a:r>
          </a:p>
          <a:p>
            <a:pPr algn="just"/>
            <a:r>
              <a:rPr lang="en-US" dirty="0"/>
              <a:t>We hope that in that case we will be admonitions and we look forward to suggestions and comments in advance, even the more emotional ones if there are any.</a:t>
            </a:r>
          </a:p>
          <a:p>
            <a:pPr algn="just"/>
            <a:r>
              <a:rPr lang="en-US" dirty="0"/>
              <a:t> This is how human knowledge and its sharpest weapon - science - progress, through thinking, research and correcting one's own mistakes.</a:t>
            </a:r>
          </a:p>
        </p:txBody>
      </p:sp>
    </p:spTree>
    <p:extLst>
      <p:ext uri="{BB962C8B-B14F-4D97-AF65-F5344CB8AC3E}">
        <p14:creationId xmlns:p14="http://schemas.microsoft.com/office/powerpoint/2010/main" val="366424339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2189A0A-1A1A-4297-BA5C-7DCF144DCB45}"/>
              </a:ext>
            </a:extLst>
          </p:cNvPr>
          <p:cNvSpPr>
            <a:spLocks noGrp="1"/>
          </p:cNvSpPr>
          <p:nvPr>
            <p:ph idx="1"/>
          </p:nvPr>
        </p:nvSpPr>
        <p:spPr/>
        <p:txBody>
          <a:bodyPr/>
          <a:lstStyle/>
          <a:p>
            <a:pPr algn="ctr"/>
            <a:r>
              <a:rPr lang="en-US" sz="3600" dirty="0"/>
              <a:t>Do you know any misconceptions?</a:t>
            </a:r>
          </a:p>
          <a:p>
            <a:endParaRPr lang="en-US" dirty="0"/>
          </a:p>
          <a:p>
            <a:endParaRPr lang="en-US" dirty="0"/>
          </a:p>
        </p:txBody>
      </p:sp>
    </p:spTree>
    <p:extLst>
      <p:ext uri="{BB962C8B-B14F-4D97-AF65-F5344CB8AC3E}">
        <p14:creationId xmlns:p14="http://schemas.microsoft.com/office/powerpoint/2010/main" val="356635434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3"/>
          <p:cNvSpPr>
            <a:spLocks noGrp="1" noChangeArrowheads="1"/>
          </p:cNvSpPr>
          <p:nvPr>
            <p:ph idx="1"/>
          </p:nvPr>
        </p:nvSpPr>
        <p:spPr>
          <a:xfrm>
            <a:off x="1919288" y="1341438"/>
            <a:ext cx="8229600" cy="4525962"/>
          </a:xfrm>
        </p:spPr>
        <p:txBody>
          <a:bodyPr/>
          <a:lstStyle/>
          <a:p>
            <a:pPr eaLnBrk="1" hangingPunct="1">
              <a:lnSpc>
                <a:spcPct val="90000"/>
              </a:lnSpc>
            </a:pPr>
            <a:endParaRPr lang="sr-Cyrl-RS" dirty="0">
              <a:latin typeface="Times New Roman" panose="02020603050405020304" pitchFamily="18" charset="0"/>
              <a:cs typeface="Times New Roman" panose="02020603050405020304" pitchFamily="18" charset="0"/>
            </a:endParaRPr>
          </a:p>
          <a:p>
            <a:pPr eaLnBrk="1" hangingPunct="1">
              <a:lnSpc>
                <a:spcPct val="90000"/>
              </a:lnSpc>
            </a:pPr>
            <a:endParaRPr lang="sr-Cyrl-RS" dirty="0">
              <a:latin typeface="Times New Roman" panose="02020603050405020304" pitchFamily="18" charset="0"/>
              <a:cs typeface="Times New Roman" panose="02020603050405020304" pitchFamily="18" charset="0"/>
            </a:endParaRPr>
          </a:p>
          <a:p>
            <a:pPr eaLnBrk="1" hangingPunct="1">
              <a:lnSpc>
                <a:spcPct val="90000"/>
              </a:lnSpc>
            </a:pPr>
            <a:endParaRPr lang="sr-Cyrl-RS" dirty="0">
              <a:latin typeface="Times New Roman" panose="02020603050405020304" pitchFamily="18" charset="0"/>
              <a:cs typeface="Times New Roman" panose="02020603050405020304" pitchFamily="18" charset="0"/>
            </a:endParaRPr>
          </a:p>
          <a:p>
            <a:pPr eaLnBrk="1" hangingPunct="1">
              <a:lnSpc>
                <a:spcPct val="90000"/>
              </a:lnSpc>
            </a:pPr>
            <a:endParaRPr lang="sr-Cyrl-RS" dirty="0">
              <a:latin typeface="Times New Roman" panose="02020603050405020304" pitchFamily="18" charset="0"/>
              <a:cs typeface="Times New Roman" panose="02020603050405020304" pitchFamily="18" charset="0"/>
            </a:endParaRPr>
          </a:p>
          <a:p>
            <a:pPr eaLnBrk="1" hangingPunct="1">
              <a:lnSpc>
                <a:spcPct val="90000"/>
              </a:lnSpc>
              <a:buFont typeface="Wingdings 3" panose="05040102010807070707" pitchFamily="18" charset="2"/>
              <a:buNone/>
            </a:pPr>
            <a:r>
              <a:rPr lang="sr-Cyrl-RS" dirty="0">
                <a:latin typeface="Times New Roman" panose="02020603050405020304" pitchFamily="18" charset="0"/>
                <a:cs typeface="Times New Roman" panose="02020603050405020304" pitchFamily="18" charset="0"/>
              </a:rPr>
              <a:t>                          </a:t>
            </a:r>
            <a:r>
              <a:rPr lang="en-US" dirty="0">
                <a:latin typeface="Calibri" panose="020F0502020204030204" pitchFamily="34" charset="0"/>
                <a:cs typeface="Calibri" panose="020F0502020204030204" pitchFamily="34" charset="0"/>
              </a:rPr>
              <a:t>THANK YOU FOR YOUR ATTENTION!</a:t>
            </a:r>
          </a:p>
          <a:p>
            <a:pPr eaLnBrk="1" hangingPunct="1">
              <a:lnSpc>
                <a:spcPct val="90000"/>
              </a:lnSpc>
              <a:buFont typeface="Wingdings 3" panose="05040102010807070707" pitchFamily="18" charset="2"/>
              <a:buNone/>
            </a:pPr>
            <a:endParaRPr lang="en-US" dirty="0">
              <a:latin typeface="Calibri" panose="020F0502020204030204" pitchFamily="34" charset="0"/>
              <a:cs typeface="Calibri" panose="020F0502020204030204" pitchFamily="34" charset="0"/>
            </a:endParaRPr>
          </a:p>
          <a:p>
            <a:pPr eaLnBrk="1" hangingPunct="1">
              <a:lnSpc>
                <a:spcPct val="90000"/>
              </a:lnSpc>
              <a:buFont typeface="Wingdings 3" panose="05040102010807070707" pitchFamily="18" charset="2"/>
              <a:buNone/>
            </a:pPr>
            <a:endParaRPr lang="en-US"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17507775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0CCEC1-24F1-4DBD-AA99-3A64013D4480}"/>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85262E0B-7F68-4807-AB4C-FD0A84B13BE1}"/>
              </a:ext>
            </a:extLst>
          </p:cNvPr>
          <p:cNvSpPr>
            <a:spLocks noGrp="1"/>
          </p:cNvSpPr>
          <p:nvPr>
            <p:ph idx="1"/>
          </p:nvPr>
        </p:nvSpPr>
        <p:spPr/>
        <p:txBody>
          <a:bodyPr/>
          <a:lstStyle/>
          <a:p>
            <a:r>
              <a:rPr lang="en-US" dirty="0"/>
              <a:t>Let us try to bring about the abandonment of some established and erroneous beliefs and to promote the somewhat forbidden principle that truth is always better than falsehood.</a:t>
            </a:r>
          </a:p>
        </p:txBody>
      </p:sp>
    </p:spTree>
    <p:extLst>
      <p:ext uri="{BB962C8B-B14F-4D97-AF65-F5344CB8AC3E}">
        <p14:creationId xmlns:p14="http://schemas.microsoft.com/office/powerpoint/2010/main" val="80695028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92B5D3FF-2B98-4A13-9E66-2C161862D3F7}"/>
              </a:ext>
            </a:extLst>
          </p:cNvPr>
          <p:cNvSpPr>
            <a:spLocks noGrp="1"/>
          </p:cNvSpPr>
          <p:nvPr>
            <p:ph idx="1"/>
          </p:nvPr>
        </p:nvSpPr>
        <p:spPr/>
        <p:txBody>
          <a:bodyPr>
            <a:normAutofit lnSpcReduction="10000"/>
          </a:bodyPr>
          <a:lstStyle/>
          <a:p>
            <a:r>
              <a:rPr lang="en-US" sz="4000" dirty="0"/>
              <a:t>People love delusions. It seems to be in our nature to easily believe something if it is repeated enough times or if for some reason we like hearing it. </a:t>
            </a:r>
          </a:p>
          <a:p>
            <a:r>
              <a:rPr lang="en-US" sz="4000" dirty="0"/>
              <a:t>The truth, of course, is quite different.</a:t>
            </a:r>
          </a:p>
          <a:p>
            <a:endParaRPr lang="en-US" dirty="0"/>
          </a:p>
          <a:p>
            <a:endParaRPr lang="en-US" dirty="0"/>
          </a:p>
        </p:txBody>
      </p:sp>
    </p:spTree>
    <p:extLst>
      <p:ext uri="{BB962C8B-B14F-4D97-AF65-F5344CB8AC3E}">
        <p14:creationId xmlns:p14="http://schemas.microsoft.com/office/powerpoint/2010/main" val="351290035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D304AE34-E98A-4192-831B-E31407E43E14}"/>
              </a:ext>
            </a:extLst>
          </p:cNvPr>
          <p:cNvSpPr>
            <a:spLocks noGrp="1"/>
          </p:cNvSpPr>
          <p:nvPr>
            <p:ph idx="1"/>
          </p:nvPr>
        </p:nvSpPr>
        <p:spPr/>
        <p:txBody>
          <a:bodyPr>
            <a:normAutofit fontScale="92500"/>
          </a:bodyPr>
          <a:lstStyle/>
          <a:p>
            <a:r>
              <a:rPr lang="en-US" sz="3200" dirty="0"/>
              <a:t>In order for a simple falsehood to become a delusion, it must be widely accepted, it must become at home in society, otherwise it will remain a simple, humble lie that hardly anyone believes. </a:t>
            </a:r>
          </a:p>
          <a:p>
            <a:r>
              <a:rPr lang="en-US" sz="3200" dirty="0"/>
              <a:t>A necessary intermediate step in that process is the constant, shameless, sometimes compulsive repetition of that lie.</a:t>
            </a:r>
          </a:p>
          <a:p>
            <a:endParaRPr lang="en-US" dirty="0"/>
          </a:p>
        </p:txBody>
      </p:sp>
    </p:spTree>
    <p:extLst>
      <p:ext uri="{BB962C8B-B14F-4D97-AF65-F5344CB8AC3E}">
        <p14:creationId xmlns:p14="http://schemas.microsoft.com/office/powerpoint/2010/main" val="6431318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52255C-F348-4C09-AF8E-8FD4ECD1164C}"/>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B48B11F9-035D-457E-805F-DBC9487FD89C}"/>
              </a:ext>
            </a:extLst>
          </p:cNvPr>
          <p:cNvSpPr>
            <a:spLocks noGrp="1"/>
          </p:cNvSpPr>
          <p:nvPr>
            <p:ph idx="1"/>
          </p:nvPr>
        </p:nvSpPr>
        <p:spPr/>
        <p:txBody>
          <a:bodyPr/>
          <a:lstStyle/>
          <a:p>
            <a:r>
              <a:rPr lang="en-US" sz="3200" dirty="0"/>
              <a:t>We will find examples of misconceptions that we live with literally everywhere - in history, politics, science, religion, and even in gastronomy, art and small everyday things.</a:t>
            </a:r>
          </a:p>
          <a:p>
            <a:endParaRPr lang="en-US" dirty="0"/>
          </a:p>
        </p:txBody>
      </p:sp>
    </p:spTree>
    <p:extLst>
      <p:ext uri="{BB962C8B-B14F-4D97-AF65-F5344CB8AC3E}">
        <p14:creationId xmlns:p14="http://schemas.microsoft.com/office/powerpoint/2010/main" val="336441509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A480C73-CC5D-4C91-B194-AF79851BEF5B}"/>
              </a:ext>
            </a:extLst>
          </p:cNvPr>
          <p:cNvSpPr>
            <a:spLocks noGrp="1"/>
          </p:cNvSpPr>
          <p:nvPr>
            <p:ph idx="1"/>
          </p:nvPr>
        </p:nvSpPr>
        <p:spPr/>
        <p:txBody>
          <a:bodyPr>
            <a:normAutofit/>
          </a:bodyPr>
          <a:lstStyle/>
          <a:p>
            <a:r>
              <a:rPr lang="en-US" dirty="0"/>
              <a:t>I guess we have already removed and eradicated some misconceptions, or at least we hope.</a:t>
            </a:r>
          </a:p>
          <a:p>
            <a:r>
              <a:rPr lang="en-US" dirty="0"/>
              <a:t>The good thing about delusions is that there is a simple and readily available cure for them - the truth, repeated over and over, if necessary to the point of boredom.</a:t>
            </a:r>
          </a:p>
          <a:p>
            <a:pPr marL="0" indent="0">
              <a:buNone/>
            </a:pPr>
            <a:endParaRPr lang="en-US" dirty="0"/>
          </a:p>
        </p:txBody>
      </p:sp>
    </p:spTree>
    <p:extLst>
      <p:ext uri="{BB962C8B-B14F-4D97-AF65-F5344CB8AC3E}">
        <p14:creationId xmlns:p14="http://schemas.microsoft.com/office/powerpoint/2010/main" val="88891298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20676013-68E1-452D-93FF-31E95C8D3919}"/>
              </a:ext>
            </a:extLst>
          </p:cNvPr>
          <p:cNvSpPr>
            <a:spLocks noGrp="1"/>
          </p:cNvSpPr>
          <p:nvPr>
            <p:ph idx="1"/>
          </p:nvPr>
        </p:nvSpPr>
        <p:spPr/>
        <p:txBody>
          <a:bodyPr>
            <a:normAutofit fontScale="40000" lnSpcReduction="20000"/>
          </a:bodyPr>
          <a:lstStyle/>
          <a:p>
            <a:r>
              <a:rPr lang="en-US" sz="4200" dirty="0"/>
              <a:t>A cold is caused by a virus, not a draft, </a:t>
            </a:r>
          </a:p>
          <a:p>
            <a:r>
              <a:rPr lang="en-US" sz="4200" dirty="0"/>
              <a:t>ostriches don't bury their heads in the sand, </a:t>
            </a:r>
          </a:p>
          <a:p>
            <a:r>
              <a:rPr lang="en-US" sz="4200" dirty="0"/>
              <a:t>Marie Antoinette did not tell the poor man to eat cookies, </a:t>
            </a:r>
          </a:p>
          <a:p>
            <a:r>
              <a:rPr lang="en-US" sz="4200" dirty="0"/>
              <a:t>vaccines do not cause mass autism, </a:t>
            </a:r>
          </a:p>
          <a:p>
            <a:r>
              <a:rPr lang="en-US" sz="4200" dirty="0"/>
              <a:t>King Alexander didn't say anything on his deathbed, </a:t>
            </a:r>
          </a:p>
          <a:p>
            <a:r>
              <a:rPr lang="en-US" sz="4200" dirty="0"/>
              <a:t>the word theory in the Theory of Evolution does not mean that there is doubt about its validity and that it has not been proven, </a:t>
            </a:r>
          </a:p>
          <a:p>
            <a:r>
              <a:rPr lang="en-US" sz="4200" dirty="0"/>
              <a:t>bats are not blind, </a:t>
            </a:r>
          </a:p>
          <a:p>
            <a:r>
              <a:rPr lang="en-US" sz="4200" dirty="0"/>
              <a:t>Einstein did not fail remedial math...</a:t>
            </a:r>
          </a:p>
          <a:p>
            <a:endParaRPr lang="en-US" dirty="0"/>
          </a:p>
          <a:p>
            <a:endParaRPr lang="en-US" dirty="0"/>
          </a:p>
        </p:txBody>
      </p:sp>
    </p:spTree>
    <p:extLst>
      <p:ext uri="{BB962C8B-B14F-4D97-AF65-F5344CB8AC3E}">
        <p14:creationId xmlns:p14="http://schemas.microsoft.com/office/powerpoint/2010/main" val="213441249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0F390EA9-56C9-44B5-A87B-DB9539309D86}"/>
              </a:ext>
            </a:extLst>
          </p:cNvPr>
          <p:cNvSpPr>
            <a:spLocks noGrp="1"/>
          </p:cNvSpPr>
          <p:nvPr>
            <p:ph idx="1"/>
          </p:nvPr>
        </p:nvSpPr>
        <p:spPr/>
        <p:txBody>
          <a:bodyPr>
            <a:normAutofit fontScale="85000" lnSpcReduction="10000"/>
          </a:bodyPr>
          <a:lstStyle/>
          <a:p>
            <a:r>
              <a:rPr lang="en-US" dirty="0"/>
              <a:t>Muscle inflammation after exercise is not caused by the concentration of lactic acid, but by micro-damages of muscle fibers that occur during exercise. </a:t>
            </a:r>
          </a:p>
          <a:p>
            <a:r>
              <a:rPr lang="en-US" dirty="0"/>
              <a:t>People do not use only 10% of the brain, but its full capacity, however incredible this fact often seems. </a:t>
            </a:r>
          </a:p>
          <a:p>
            <a:r>
              <a:rPr lang="en-US" dirty="0"/>
              <a:t>Rhinoceros horn is not used in Chinese medicine as an aphrodisiac, but as a remedy for fever and convulsions. </a:t>
            </a:r>
          </a:p>
          <a:p>
            <a:r>
              <a:rPr lang="en-US" dirty="0"/>
              <a:t>Sugar does not cause hyperactivity in children. On the contrary, research shows that sugar consumption leads to fatigue and sometimes severe weakness, better known as sugar crash.</a:t>
            </a:r>
            <a:endParaRPr lang="sr-Cyrl-RS" dirty="0"/>
          </a:p>
          <a:p>
            <a:r>
              <a:rPr lang="en-US" dirty="0"/>
              <a:t>Swimming after eating does not increase the risk of cramps and drowning at all</a:t>
            </a:r>
          </a:p>
          <a:p>
            <a:endParaRPr lang="en-US" dirty="0"/>
          </a:p>
          <a:p>
            <a:endParaRPr lang="en-US" dirty="0"/>
          </a:p>
        </p:txBody>
      </p:sp>
    </p:spTree>
    <p:extLst>
      <p:ext uri="{BB962C8B-B14F-4D97-AF65-F5344CB8AC3E}">
        <p14:creationId xmlns:p14="http://schemas.microsoft.com/office/powerpoint/2010/main" val="255220886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0BFB64E-D96B-4828-9785-5573310474BF}"/>
              </a:ext>
            </a:extLst>
          </p:cNvPr>
          <p:cNvSpPr>
            <a:spLocks noGrp="1"/>
          </p:cNvSpPr>
          <p:nvPr>
            <p:ph idx="1"/>
          </p:nvPr>
        </p:nvSpPr>
        <p:spPr/>
        <p:txBody>
          <a:bodyPr>
            <a:normAutofit fontScale="70000" lnSpcReduction="20000"/>
          </a:bodyPr>
          <a:lstStyle/>
          <a:p>
            <a:r>
              <a:rPr lang="en-US" dirty="0"/>
              <a:t>Fortune cookies are not part of Chinese cuisine, but Japanese. The Americans heard about these cakes from the Japanese and adopted them, so today in China they are considered an American invention and are quite rare.</a:t>
            </a:r>
          </a:p>
          <a:p>
            <a:r>
              <a:rPr lang="en-US" dirty="0"/>
              <a:t> Steak tartar was not invented by the Tartars, nor by Genghis Khan himself, but the practice of his horsemen putting pieces of meat under their saddles to treat the friction injuries of their horses led someone particularly imaginative to think that they were, in fact, grinding and preparing meat by that method. for nutrition. </a:t>
            </a:r>
          </a:p>
          <a:p>
            <a:r>
              <a:rPr lang="en-US" dirty="0"/>
              <a:t>The seeds are not the hottest part of the pepper, they contain relatively little capsaicin, which carries the spiciness. We find this substance mostly in those whitish parts to which the seeds are attached.</a:t>
            </a:r>
          </a:p>
          <a:p>
            <a:r>
              <a:rPr lang="en-US" dirty="0"/>
              <a:t>Spices in Europe were not used to mask the smell of rotting meat that was being prepared. Pepper, cinnamon or nutmeg were so expensive in the Middle Ages that anyone who could afford them certainly had no difficulty in buying quality meat.</a:t>
            </a:r>
          </a:p>
          <a:p>
            <a:endParaRPr lang="en-US" dirty="0"/>
          </a:p>
          <a:p>
            <a:endParaRPr lang="en-US" dirty="0"/>
          </a:p>
        </p:txBody>
      </p:sp>
    </p:spTree>
    <p:extLst>
      <p:ext uri="{BB962C8B-B14F-4D97-AF65-F5344CB8AC3E}">
        <p14:creationId xmlns:p14="http://schemas.microsoft.com/office/powerpoint/2010/main" val="2622315465"/>
      </p:ext>
    </p:extLst>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Organic">
  <a:themeElements>
    <a:clrScheme name="Organic">
      <a:dk1>
        <a:sysClr val="windowText" lastClr="000000"/>
      </a:dk1>
      <a:lt1>
        <a:sysClr val="window" lastClr="FFFFFF"/>
      </a:lt1>
      <a:dk2>
        <a:srgbClr val="212121"/>
      </a:dk2>
      <a:lt2>
        <a:srgbClr val="DADADA"/>
      </a:lt2>
      <a:accent1>
        <a:srgbClr val="83992A"/>
      </a:accent1>
      <a:accent2>
        <a:srgbClr val="3C9770"/>
      </a:accent2>
      <a:accent3>
        <a:srgbClr val="44709D"/>
      </a:accent3>
      <a:accent4>
        <a:srgbClr val="A23C33"/>
      </a:accent4>
      <a:accent5>
        <a:srgbClr val="D97828"/>
      </a:accent5>
      <a:accent6>
        <a:srgbClr val="DEB340"/>
      </a:accent6>
      <a:hlink>
        <a:srgbClr val="A8BF4D"/>
      </a:hlink>
      <a:folHlink>
        <a:srgbClr val="B4CA80"/>
      </a:folHlink>
    </a:clrScheme>
    <a:fontScheme name="Organic">
      <a:majorFont>
        <a:latin typeface="Garamond"/>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aramond"/>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rganic">
      <a:fillStyleLst>
        <a:solidFill>
          <a:schemeClr val="phClr"/>
        </a:solidFill>
        <a:gradFill rotWithShape="1">
          <a:gsLst>
            <a:gs pos="0">
              <a:schemeClr val="phClr">
                <a:tint val="60000"/>
                <a:lumMod val="110000"/>
              </a:schemeClr>
            </a:gs>
            <a:gs pos="100000">
              <a:schemeClr val="phClr">
                <a:tint val="82000"/>
              </a:schemeClr>
            </a:gs>
          </a:gsLst>
          <a:lin ang="5400000" scaled="0"/>
        </a:gradFill>
        <a:blipFill>
          <a:blip xmlns:r="http://schemas.openxmlformats.org/officeDocument/2006/relationships" r:embed="rId1">
            <a:duotone>
              <a:schemeClr val="phClr">
                <a:shade val="74000"/>
                <a:satMod val="130000"/>
                <a:lumMod val="90000"/>
              </a:schemeClr>
              <a:schemeClr val="phClr">
                <a:tint val="94000"/>
                <a:satMod val="120000"/>
                <a:lumMod val="104000"/>
              </a:schemeClr>
            </a:duotone>
          </a:blip>
          <a:tile tx="0" ty="0" sx="100000" sy="100000" flip="none" algn="tl"/>
        </a:blipFill>
      </a:fillStyleLst>
      <a:lnStyleLst>
        <a:ln w="9525"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38100" dist="25400" dir="5400000" rotWithShape="0">
              <a:srgbClr val="000000">
                <a:alpha val="60000"/>
              </a:srgbClr>
            </a:outerShdw>
          </a:effectLst>
        </a:effectStyle>
      </a:effectStyleLst>
      <a:bgFillStyleLst>
        <a:solidFill>
          <a:schemeClr val="phClr"/>
        </a:solidFill>
        <a:gradFill rotWithShape="1">
          <a:gsLst>
            <a:gs pos="0">
              <a:schemeClr val="phClr">
                <a:tint val="90000"/>
                <a:lumMod val="110000"/>
              </a:schemeClr>
            </a:gs>
            <a:gs pos="100000">
              <a:schemeClr val="phClr">
                <a:shade val="88000"/>
                <a:lumMod val="98000"/>
              </a:schemeClr>
            </a:gs>
          </a:gsLst>
          <a:lin ang="5400000" scaled="0"/>
        </a:gradFill>
        <a:blipFill>
          <a:blip xmlns:r="http://schemas.openxmlformats.org/officeDocument/2006/relationships" r:embed="rId2"/>
          <a:stretch/>
        </a:blipFill>
      </a:bgFillStyleLst>
    </a:fmtScheme>
  </a:themeElements>
  <a:objectDefaults/>
  <a:extraClrSchemeLst/>
  <a:extLst>
    <a:ext uri="{05A4C25C-085E-4340-85A3-A5531E510DB2}">
      <thm15:themeFamily xmlns:thm15="http://schemas.microsoft.com/office/thememl/2012/main" name="Organic" id="{28CDC826-8792-45C0-861B-85EB3ADEDA33}" vid="{7DAC20F1-423D-49E2-BD0B-50532748BAD0}"/>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Organic</Template>
  <TotalTime>419</TotalTime>
  <Words>1249</Words>
  <Application>Microsoft Office PowerPoint</Application>
  <PresentationFormat>Widescreen</PresentationFormat>
  <Paragraphs>51</Paragraphs>
  <Slides>17</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17</vt:i4>
      </vt:variant>
    </vt:vector>
  </HeadingPairs>
  <TitlesOfParts>
    <vt:vector size="23" baseType="lpstr">
      <vt:lpstr>Arial</vt:lpstr>
      <vt:lpstr>Calibri</vt:lpstr>
      <vt:lpstr>Garamond</vt:lpstr>
      <vt:lpstr>Times New Roman</vt:lpstr>
      <vt:lpstr>Wingdings 3</vt:lpstr>
      <vt:lpstr>Organic</vt:lpstr>
      <vt:lpstr>THE MOST COMMON MEDICAL TERMS IN THE CONTEXT OF SPOKEN LANGUAGE - TRUTH AND FALSENESS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soclek</dc:creator>
  <cp:lastModifiedBy>soclek</cp:lastModifiedBy>
  <cp:revision>49</cp:revision>
  <dcterms:created xsi:type="dcterms:W3CDTF">2023-09-13T10:25:46Z</dcterms:created>
  <dcterms:modified xsi:type="dcterms:W3CDTF">2024-05-29T06:47:08Z</dcterms:modified>
</cp:coreProperties>
</file>